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9"/>
  </p:notes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Acherus Grotesque Light" charset="1" panose="00000000000000000000"/>
      <p:regular r:id="rId14"/>
    </p:embeddedFont>
    <p:embeddedFont>
      <p:font typeface="Acherus Grotesque Light Bold" charset="1" panose="00000000000000000000"/>
      <p:regular r:id="rId15"/>
    </p:embeddedFont>
    <p:embeddedFont>
      <p:font typeface="Alegreya Sans Regular" charset="1" panose="00000500000000000000"/>
      <p:regular r:id="rId16"/>
    </p:embeddedFont>
    <p:embeddedFont>
      <p:font typeface="Alegreya Sans Regular Bold" charset="1" panose="00000600000000000000"/>
      <p:regular r:id="rId17"/>
    </p:embeddedFont>
    <p:embeddedFont>
      <p:font typeface="Alegreya Sans Regular Italics" charset="1" panose="00000500000000000000"/>
      <p:regular r:id="rId18"/>
    </p:embeddedFont>
    <p:embeddedFont>
      <p:font typeface="Alegreya Sans Regular Bold Italics" charset="1" panose="00000600000000000000"/>
      <p:regular r:id="rId19"/>
    </p:embeddedFont>
    <p:embeddedFont>
      <p:font typeface="Alegreya Sans SC Black" charset="1" panose="00000A00000000000000"/>
      <p:regular r:id="rId20"/>
    </p:embeddedFont>
    <p:embeddedFont>
      <p:font typeface="Alegreya Sans SC Black Italics" charset="1" panose="00000A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notesMasters/notesMaster1.xml" Type="http://schemas.openxmlformats.org/officeDocument/2006/relationships/notesMaster"/><Relationship Id="rId5" Target="tableStyles.xml" Type="http://schemas.openxmlformats.org/officeDocument/2006/relationships/tableStyles"/><Relationship Id="rId50" Target="theme/theme2.xml" Type="http://schemas.openxmlformats.org/officeDocument/2006/relationships/theme"/><Relationship Id="rId51" Target="notesSlides/notesSlide1.xml" Type="http://schemas.openxmlformats.org/officeDocument/2006/relationships/notesSlide"/><Relationship Id="rId52" Target="notesSlides/notesSlide2.xml" Type="http://schemas.openxmlformats.org/officeDocument/2006/relationships/notesSlide"/><Relationship Id="rId53" Target="notesSlides/notesSlide3.xml" Type="http://schemas.openxmlformats.org/officeDocument/2006/relationships/notesSlide"/><Relationship Id="rId54" Target="notesSlides/notesSlide4.xml" Type="http://schemas.openxmlformats.org/officeDocument/2006/relationships/notesSlide"/><Relationship Id="rId55" Target="notesSlides/notesSlide5.xml" Type="http://schemas.openxmlformats.org/officeDocument/2006/relationships/notesSlide"/><Relationship Id="rId56" Target="notesSlides/notesSlide6.xml" Type="http://schemas.openxmlformats.org/officeDocument/2006/relationships/notesSlide"/><Relationship Id="rId57" Target="notesSlides/notesSlide7.xml" Type="http://schemas.openxmlformats.org/officeDocument/2006/relationships/notesSlide"/><Relationship Id="rId58" Target="notesSlides/notesSlide8.xml" Type="http://schemas.openxmlformats.org/officeDocument/2006/relationships/notesSlide"/><Relationship Id="rId59" Target="notesSlides/notesSlide9.xml" Type="http://schemas.openxmlformats.org/officeDocument/2006/relationships/notesSlide"/><Relationship Id="rId6" Target="fonts/font6.fntdata" Type="http://schemas.openxmlformats.org/officeDocument/2006/relationships/font"/><Relationship Id="rId60" Target="notesSlides/notesSlide10.xml" Type="http://schemas.openxmlformats.org/officeDocument/2006/relationships/notesSlide"/><Relationship Id="rId61" Target="notesSlides/notesSlide11.xml" Type="http://schemas.openxmlformats.org/officeDocument/2006/relationships/notesSlide"/><Relationship Id="rId62" Target="notesSlides/notesSlide12.xml" Type="http://schemas.openxmlformats.org/officeDocument/2006/relationships/notesSlide"/><Relationship Id="rId63" Target="notesSlides/notesSlide13.xml" Type="http://schemas.openxmlformats.org/officeDocument/2006/relationships/notesSlide"/><Relationship Id="rId64" Target="notesSlides/notesSlide14.xml" Type="http://schemas.openxmlformats.org/officeDocument/2006/relationships/notesSlide"/><Relationship Id="rId65" Target="notesSlides/notesSlide15.xml" Type="http://schemas.openxmlformats.org/officeDocument/2006/relationships/notesSlide"/><Relationship Id="rId66" Target="notesSlides/notesSlide16.xml" Type="http://schemas.openxmlformats.org/officeDocument/2006/relationships/notesSlide"/><Relationship Id="rId67" Target="notesSlides/notesSlide17.xml" Type="http://schemas.openxmlformats.org/officeDocument/2006/relationships/notesSlide"/><Relationship Id="rId68" Target="notesSlides/notesSlide18.xml" Type="http://schemas.openxmlformats.org/officeDocument/2006/relationships/notesSlide"/><Relationship Id="rId69" Target="notesSlides/notesSlide19.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most crucial piece of software that runs on a computer is the operating system. It controls the memory, operations, software, and hardware of the computer. You can converse with the computer using this method even if you don't understand its language. A computer cannot function without an operating system.</a:t>
            </a:r>
          </a:p>
          <a:p>
            <a:pPr lvl="0"/>
            <a:r>
              <a:rPr lang="en-US"/>
              <a:t/>
            </a:r>
          </a:p>
          <a:p>
            <a:pPr lvl="0"/>
            <a:r>
              <a:rPr lang="en-US"/>
              <a:t>Operating systems were not present on the early computers. Each program that ran on these early computers had to have all the necessary code in order to operate on the computer, communicate with the linked hardware, and carry out the desired computation. Even the simplest programs become extremely complicated under this circumstance.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 response to this problem, the owners of the central computers began to develop system software that facilitated the writing and execution of the programs included in the computer, and thus the first operating systems were born.</a:t>
            </a:r>
          </a:p>
          <a:p>
            <a:pPr lvl="0"/>
            <a:r>
              <a:rPr lang="en-US"/>
              <a:t/>
            </a:r>
          </a:p>
          <a:p>
            <a:pPr lvl="0"/>
            <a:r>
              <a:rPr lang="en-US"/>
              <a:t>The proprietors of the central computers began to create system software as a solution to this issue, making it easier to create and run computer programs. As a result, the first operating systems were created.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 response to this problem, the owners of the central computers began to develop system software that facilitated the writing and execution of the programs included in the computer, and thus the first operating systems were born.</a:t>
            </a:r>
          </a:p>
          <a:p>
            <a:pPr lvl="0"/>
            <a:r>
              <a:rPr lang="en-US"/>
              <a:t/>
            </a:r>
          </a:p>
          <a:p>
            <a:pPr lvl="0"/>
            <a:r>
              <a:rPr lang="en-US"/>
              <a:t>The proprietors of the central computers began to create system software as a solution to this issue, making it easier to create and run computer programs. As a result, the first operating systems were created.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 response to this problem, the owners of the central computers began to develop system software that facilitated the writing and execution of the programs included in the computer, and thus the first operating systems were born.</a:t>
            </a:r>
          </a:p>
          <a:p>
            <a:pPr lvl="0"/>
            <a:r>
              <a:rPr lang="en-US"/>
              <a:t/>
            </a:r>
          </a:p>
          <a:p>
            <a:pPr lvl="0"/>
            <a:r>
              <a:rPr lang="en-US"/>
              <a:t>The proprietors of the central computers began to create system software as a solution to this issue, making it easier to create and run computer programs. As a result, the first operating systems were created.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 punch card is a piece of stiff paper that holds digital data represented by the presence or absence of holes in predefined positions. Punched cards were once common in data processing applications or to directly control automated machinery.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Operating systems have evolved from slow and expensive systems to present-day technology where computing power has reached exponential speeds and relatively inexpensive costs, In the beginning back when computers were manually loaded with program code to control computer functions and process code related to business logic. </a:t>
            </a:r>
          </a:p>
          <a:p>
            <a:pPr lvl="0"/>
            <a:r>
              <a:rPr lang="en-US"/>
              <a:t/>
            </a:r>
          </a:p>
          <a:p>
            <a:pPr lvl="0"/>
            <a:r>
              <a:rPr lang="en-US"/>
              <a:t>The first operating system was introduced early in the 1950 it was referred to as the GMOS and was created by General Motors for IBM's machine the 701.</a:t>
            </a:r>
          </a:p>
          <a:p>
            <a:pPr lvl="0"/>
            <a:r>
              <a:rPr lang="en-US"/>
              <a:t/>
            </a:r>
          </a:p>
          <a:p>
            <a:pPr lvl="0"/>
            <a:r>
              <a:rPr lang="en-US"/>
              <a:t>Operating systems in 1950's were called single-stream batch processing systems because the data was submitted in groups.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UNIX laid the foundation of todays operating systems which include Linux, Mac OS X, NeXTSTEP, OpenBSD</a:t>
            </a:r>
          </a:p>
          <a:p>
            <a:pPr lvl="0"/>
            <a:r>
              <a:rPr lang="en-US"/>
              <a:t/>
            </a:r>
          </a:p>
          <a:p>
            <a:pPr lvl="0"/>
            <a:r>
              <a:rPr lang="en-US"/>
              <a:t>Unix was first programmed in assembly language but was reprogrammed in C in 1973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Xerox Alto was not very commercial yet it was very successful, his success affected the entire generation of computers and operating systems. It was the first computer made that used a mouse and had a fully graphical interface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png" Type="http://schemas.openxmlformats.org/officeDocument/2006/relationships/image"/><Relationship Id="rId4" Target="../media/image2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png" Type="http://schemas.openxmlformats.org/officeDocument/2006/relationships/image"/><Relationship Id="rId4"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png" Type="http://schemas.openxmlformats.org/officeDocument/2006/relationships/image"/><Relationship Id="rId4"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png" Type="http://schemas.openxmlformats.org/officeDocument/2006/relationships/image"/><Relationship Id="rId4"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png" Type="http://schemas.openxmlformats.org/officeDocument/2006/relationships/image"/><Relationship Id="rId4"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png" Type="http://schemas.openxmlformats.org/officeDocument/2006/relationships/image"/><Relationship Id="rId4"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png" Type="http://schemas.openxmlformats.org/officeDocument/2006/relationships/image"/><Relationship Id="rId4"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png" Type="http://schemas.openxmlformats.org/officeDocument/2006/relationships/image"/><Relationship Id="rId4"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png" Type="http://schemas.openxmlformats.org/officeDocument/2006/relationships/image"/><Relationship Id="rId4" Target="../media/image3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png" Type="http://schemas.openxmlformats.org/officeDocument/2006/relationships/image"/><Relationship Id="rId4" Target="../media/image3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png" Type="http://schemas.openxmlformats.org/officeDocument/2006/relationships/image"/><Relationship Id="rId4" Target="../media/image3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2.png" Type="http://schemas.openxmlformats.org/officeDocument/2006/relationships/image"/><Relationship Id="rId4" Target="../media/image3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2.png" Type="http://schemas.openxmlformats.org/officeDocument/2006/relationships/image"/><Relationship Id="rId4" Target="../media/image4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2.png" Type="http://schemas.openxmlformats.org/officeDocument/2006/relationships/image"/><Relationship Id="rId4" Target="../media/image4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 Id="rId4"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png" Type="http://schemas.openxmlformats.org/officeDocument/2006/relationships/image"/><Relationship Id="rId4"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TextBox 3" id="3"/>
          <p:cNvSpPr txBox="true"/>
          <p:nvPr/>
        </p:nvSpPr>
        <p:spPr>
          <a:xfrm rot="0">
            <a:off x="5139779" y="5753417"/>
            <a:ext cx="12119521" cy="2646045"/>
          </a:xfrm>
          <a:prstGeom prst="rect">
            <a:avLst/>
          </a:prstGeom>
        </p:spPr>
        <p:txBody>
          <a:bodyPr anchor="t" rtlCol="false" tIns="0" lIns="0" bIns="0" rIns="0">
            <a:spAutoFit/>
          </a:bodyPr>
          <a:lstStyle/>
          <a:p>
            <a:pPr algn="ctr">
              <a:lnSpc>
                <a:spcPts val="10080"/>
              </a:lnSpc>
            </a:pPr>
            <a:r>
              <a:rPr lang="en-US" sz="7200">
                <a:solidFill>
                  <a:srgbClr val="000066"/>
                </a:solidFill>
                <a:latin typeface="Alegreya Sans SC Black"/>
              </a:rPr>
              <a:t>History of Operating Systems</a:t>
            </a:r>
          </a:p>
          <a:p>
            <a:pPr algn="ctr">
              <a:lnSpc>
                <a:spcPts val="10080"/>
              </a:lnSpc>
              <a:spcBef>
                <a:spcPct val="0"/>
              </a:spcBef>
            </a:pPr>
            <a:r>
              <a:rPr lang="en-US" sz="7200">
                <a:solidFill>
                  <a:srgbClr val="000066"/>
                </a:solidFill>
                <a:latin typeface="Alegreya Sans Regular"/>
              </a:rPr>
              <a:t>Timeline and Evolution</a:t>
            </a:r>
          </a:p>
        </p:txBody>
      </p:sp>
      <p:sp>
        <p:nvSpPr>
          <p:cNvPr name="TextBox 4" id="4"/>
          <p:cNvSpPr txBox="true"/>
          <p:nvPr/>
        </p:nvSpPr>
        <p:spPr>
          <a:xfrm rot="0">
            <a:off x="289322" y="4357688"/>
            <a:ext cx="3758803" cy="3239134"/>
          </a:xfrm>
          <a:prstGeom prst="rect">
            <a:avLst/>
          </a:prstGeom>
        </p:spPr>
        <p:txBody>
          <a:bodyPr anchor="t" rtlCol="false" tIns="0" lIns="0" bIns="0" rIns="0">
            <a:spAutoFit/>
          </a:bodyPr>
          <a:lstStyle/>
          <a:p>
            <a:pPr algn="ctr">
              <a:lnSpc>
                <a:spcPts val="3640"/>
              </a:lnSpc>
            </a:pPr>
            <a:r>
              <a:rPr lang="en-US" sz="2600">
                <a:solidFill>
                  <a:srgbClr val="FFFFFF"/>
                </a:solidFill>
                <a:latin typeface="Alegreya Sans Regular"/>
              </a:rPr>
              <a:t>Team 2 (Team JC)</a:t>
            </a:r>
          </a:p>
          <a:p>
            <a:pPr algn="ctr">
              <a:lnSpc>
                <a:spcPts val="3640"/>
              </a:lnSpc>
            </a:pPr>
          </a:p>
          <a:p>
            <a:pPr algn="ctr">
              <a:lnSpc>
                <a:spcPts val="3640"/>
              </a:lnSpc>
            </a:pPr>
            <a:r>
              <a:rPr lang="en-US" sz="2600">
                <a:solidFill>
                  <a:srgbClr val="FFFFFF"/>
                </a:solidFill>
                <a:latin typeface="Alegreya Sans Regular"/>
              </a:rPr>
              <a:t>Guzman, Jastine O. </a:t>
            </a:r>
          </a:p>
          <a:p>
            <a:pPr algn="ctr">
              <a:lnSpc>
                <a:spcPts val="3640"/>
              </a:lnSpc>
            </a:pPr>
            <a:r>
              <a:rPr lang="en-US" sz="2600">
                <a:solidFill>
                  <a:srgbClr val="FFFFFF"/>
                </a:solidFill>
                <a:latin typeface="Alegreya Sans Regular"/>
              </a:rPr>
              <a:t>Leaño, Jomar M.</a:t>
            </a:r>
          </a:p>
          <a:p>
            <a:pPr algn="ctr">
              <a:lnSpc>
                <a:spcPts val="3640"/>
              </a:lnSpc>
            </a:pPr>
            <a:r>
              <a:rPr lang="en-US" sz="2600">
                <a:solidFill>
                  <a:srgbClr val="FFFFFF"/>
                </a:solidFill>
                <a:latin typeface="Alegreya Sans Regular"/>
              </a:rPr>
              <a:t>Rosales, Jade Andrie T.</a:t>
            </a:r>
          </a:p>
          <a:p>
            <a:pPr algn="ctr">
              <a:lnSpc>
                <a:spcPts val="3640"/>
              </a:lnSpc>
            </a:pPr>
            <a:r>
              <a:rPr lang="en-US" sz="2600">
                <a:solidFill>
                  <a:srgbClr val="FFFFFF"/>
                </a:solidFill>
                <a:latin typeface="Alegreya Sans Regular"/>
              </a:rPr>
              <a:t>Samson, Jose Glen A.</a:t>
            </a:r>
          </a:p>
          <a:p>
            <a:pPr algn="ctr">
              <a:lnSpc>
                <a:spcPts val="3640"/>
              </a:lnSpc>
              <a:spcBef>
                <a:spcPct val="0"/>
              </a:spcBef>
            </a:pPr>
            <a:r>
              <a:rPr lang="en-US" sz="2600">
                <a:solidFill>
                  <a:srgbClr val="FFFFFF"/>
                </a:solidFill>
                <a:latin typeface="Alegreya Sans Regular"/>
              </a:rPr>
              <a:t>Stewart, Christian Anthony 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28700" y="2479068"/>
            <a:ext cx="6469279" cy="5245361"/>
          </a:xfrm>
          <a:prstGeom prst="rect">
            <a:avLst/>
          </a:prstGeom>
        </p:spPr>
      </p:pic>
      <p:sp>
        <p:nvSpPr>
          <p:cNvPr name="TextBox 4" id="4"/>
          <p:cNvSpPr txBox="true"/>
          <p:nvPr/>
        </p:nvSpPr>
        <p:spPr>
          <a:xfrm rot="0">
            <a:off x="7724371" y="2402868"/>
            <a:ext cx="9085724" cy="2242820"/>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Acherus Grotesque Light"/>
              </a:rPr>
              <a:t>The first operating system was introduced early in the 1950s it was referred to as the GMOS and was created by General Motors for IBM's machine the 701.</a:t>
            </a:r>
          </a:p>
        </p:txBody>
      </p:sp>
      <p:sp>
        <p:nvSpPr>
          <p:cNvPr name="TextBox 5" id="5"/>
          <p:cNvSpPr txBox="true"/>
          <p:nvPr/>
        </p:nvSpPr>
        <p:spPr>
          <a:xfrm rot="0">
            <a:off x="7724371" y="5481609"/>
            <a:ext cx="9085724" cy="2242820"/>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Acherus Grotesque Light"/>
              </a:rPr>
              <a:t>Each manufacturer had such proprietary operating systems, which differed from each other completely, and the operator had always relearn everything from scratch.</a:t>
            </a:r>
          </a:p>
        </p:txBody>
      </p:sp>
      <p:sp>
        <p:nvSpPr>
          <p:cNvPr name="TextBox 6" id="6"/>
          <p:cNvSpPr txBox="true"/>
          <p:nvPr/>
        </p:nvSpPr>
        <p:spPr>
          <a:xfrm rot="0">
            <a:off x="7714846" y="965228"/>
            <a:ext cx="2839258"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Bold"/>
              </a:rPr>
              <a:t>GMOS (1956)</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4933336" y="2145468"/>
            <a:ext cx="8421328" cy="4715944"/>
          </a:xfrm>
          <a:prstGeom prst="rect">
            <a:avLst/>
          </a:prstGeom>
        </p:spPr>
      </p:pic>
      <p:sp>
        <p:nvSpPr>
          <p:cNvPr name="TextBox 4" id="4"/>
          <p:cNvSpPr txBox="true"/>
          <p:nvPr/>
        </p:nvSpPr>
        <p:spPr>
          <a:xfrm rot="0">
            <a:off x="1028700" y="7356486"/>
            <a:ext cx="16230600" cy="1199515"/>
          </a:xfrm>
          <a:prstGeom prst="rect">
            <a:avLst/>
          </a:prstGeom>
        </p:spPr>
        <p:txBody>
          <a:bodyPr anchor="t" rtlCol="false" tIns="0" lIns="0" bIns="0" rIns="0">
            <a:spAutoFit/>
          </a:bodyPr>
          <a:lstStyle/>
          <a:p>
            <a:pPr algn="ctr">
              <a:lnSpc>
                <a:spcPts val="4759"/>
              </a:lnSpc>
              <a:spcBef>
                <a:spcPct val="0"/>
              </a:spcBef>
            </a:pPr>
            <a:r>
              <a:rPr lang="en-US" sz="3399" spc="-27">
                <a:solidFill>
                  <a:srgbClr val="000000"/>
                </a:solidFill>
                <a:latin typeface="Acherus Grotesque Light"/>
              </a:rPr>
              <a:t>Unix is a portable, multitasking, multiuser, time-sharing operating system (OS) originally developed in 1969 by a group of employees at AT&amp;T.</a:t>
            </a:r>
          </a:p>
        </p:txBody>
      </p:sp>
      <p:sp>
        <p:nvSpPr>
          <p:cNvPr name="TextBox 5" id="5"/>
          <p:cNvSpPr txBox="true"/>
          <p:nvPr/>
        </p:nvSpPr>
        <p:spPr>
          <a:xfrm rot="0">
            <a:off x="7714846" y="965228"/>
            <a:ext cx="2839258"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Bold"/>
              </a:rPr>
              <a:t>UNIX (1969)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28700" y="1182306"/>
            <a:ext cx="6140259" cy="7214678"/>
          </a:xfrm>
          <a:prstGeom prst="rect">
            <a:avLst/>
          </a:prstGeom>
        </p:spPr>
      </p:pic>
      <p:sp>
        <p:nvSpPr>
          <p:cNvPr name="TextBox 4" id="4"/>
          <p:cNvSpPr txBox="true"/>
          <p:nvPr/>
        </p:nvSpPr>
        <p:spPr>
          <a:xfrm rot="0">
            <a:off x="7985790" y="2346800"/>
            <a:ext cx="8610679" cy="4799965"/>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The Xerox Alo is a computer designed from its inception to support an </a:t>
            </a:r>
            <a:r>
              <a:rPr lang="en-US" sz="3399">
                <a:solidFill>
                  <a:srgbClr val="000000"/>
                </a:solidFill>
                <a:latin typeface="Acherus Grotesque Light"/>
              </a:rPr>
              <a:t>operating system</a:t>
            </a:r>
            <a:r>
              <a:rPr lang="en-US" sz="3399">
                <a:solidFill>
                  <a:srgbClr val="000000"/>
                </a:solidFill>
                <a:latin typeface="Acherus Grotesque Light"/>
              </a:rPr>
              <a:t> based on a </a:t>
            </a:r>
            <a:r>
              <a:rPr lang="en-US" sz="3399">
                <a:solidFill>
                  <a:srgbClr val="000000"/>
                </a:solidFill>
                <a:latin typeface="Acherus Grotesque Light"/>
              </a:rPr>
              <a:t>graphical user interface</a:t>
            </a:r>
            <a:r>
              <a:rPr lang="en-US" sz="3399">
                <a:solidFill>
                  <a:srgbClr val="000000"/>
                </a:solidFill>
                <a:latin typeface="Acherus Grotesque Light"/>
              </a:rPr>
              <a:t> (GUI), later using the </a:t>
            </a:r>
            <a:r>
              <a:rPr lang="en-US" sz="3399">
                <a:solidFill>
                  <a:srgbClr val="000000"/>
                </a:solidFill>
                <a:latin typeface="Acherus Grotesque Light"/>
              </a:rPr>
              <a:t>desktop metaphor</a:t>
            </a:r>
            <a:r>
              <a:rPr lang="en-US" sz="3399">
                <a:solidFill>
                  <a:srgbClr val="000000"/>
                </a:solidFill>
                <a:latin typeface="Acherus Grotesque Light"/>
              </a:rPr>
              <a:t>. The first machines were introduced on 1 March 1973, a decade before mass-market GUI machines became available.</a:t>
            </a:r>
          </a:p>
        </p:txBody>
      </p:sp>
      <p:sp>
        <p:nvSpPr>
          <p:cNvPr name="TextBox 5" id="5"/>
          <p:cNvSpPr txBox="true"/>
          <p:nvPr/>
        </p:nvSpPr>
        <p:spPr>
          <a:xfrm rot="0">
            <a:off x="7985790" y="1096581"/>
            <a:ext cx="4133212"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Bold"/>
              </a:rPr>
              <a:t> Xerox Alto (1973)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309808" y="2122073"/>
            <a:ext cx="6417934" cy="5680658"/>
          </a:xfrm>
          <a:prstGeom prst="rect">
            <a:avLst/>
          </a:prstGeom>
        </p:spPr>
      </p:pic>
      <p:sp>
        <p:nvSpPr>
          <p:cNvPr name="TextBox 4" id="4"/>
          <p:cNvSpPr txBox="true"/>
          <p:nvPr/>
        </p:nvSpPr>
        <p:spPr>
          <a:xfrm rot="0">
            <a:off x="8325221" y="2819594"/>
            <a:ext cx="8924554" cy="419989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Apple DOS was the first </a:t>
            </a:r>
            <a:r>
              <a:rPr lang="en-US" sz="3399">
                <a:solidFill>
                  <a:srgbClr val="000000"/>
                </a:solidFill>
                <a:latin typeface="Acherus Grotesque Light"/>
              </a:rPr>
              <a:t>operating system</a:t>
            </a:r>
            <a:r>
              <a:rPr lang="en-US" sz="3399">
                <a:solidFill>
                  <a:srgbClr val="000000"/>
                </a:solidFill>
                <a:latin typeface="Acherus Grotesque Light"/>
              </a:rPr>
              <a:t> for the </a:t>
            </a:r>
            <a:r>
              <a:rPr lang="en-US" sz="3399">
                <a:solidFill>
                  <a:srgbClr val="000000"/>
                </a:solidFill>
                <a:latin typeface="Acherus Grotesque Light"/>
              </a:rPr>
              <a:t>Apple</a:t>
            </a:r>
            <a:r>
              <a:rPr lang="en-US" sz="3399">
                <a:solidFill>
                  <a:srgbClr val="000000"/>
                </a:solidFill>
                <a:latin typeface="Acherus Grotesque Light"/>
              </a:rPr>
              <a:t> computer that was primarily developed by Paul Laughton, Randy Wigginton, and </a:t>
            </a:r>
            <a:r>
              <a:rPr lang="en-US" sz="3399">
                <a:solidFill>
                  <a:srgbClr val="000000"/>
                </a:solidFill>
                <a:latin typeface="Acherus Grotesque Light"/>
              </a:rPr>
              <a:t>Steve Wozniak</a:t>
            </a:r>
            <a:r>
              <a:rPr lang="en-US" sz="3399">
                <a:solidFill>
                  <a:srgbClr val="000000"/>
                </a:solidFill>
                <a:latin typeface="Acherus Grotesque Light"/>
              </a:rPr>
              <a:t> for the Apple II series of computers. The first release of Apple DOS was Apple DOS 3.1 that was released in June </a:t>
            </a:r>
            <a:r>
              <a:rPr lang="en-US" sz="3399">
                <a:solidFill>
                  <a:srgbClr val="000000"/>
                </a:solidFill>
                <a:latin typeface="Acherus Grotesque Light"/>
              </a:rPr>
              <a:t>1978</a:t>
            </a:r>
            <a:r>
              <a:rPr lang="en-US" sz="3399">
                <a:solidFill>
                  <a:srgbClr val="000000"/>
                </a:solidFill>
                <a:latin typeface="Acherus Grotesque Light"/>
              </a:rPr>
              <a:t>.</a:t>
            </a:r>
          </a:p>
        </p:txBody>
      </p:sp>
      <p:sp>
        <p:nvSpPr>
          <p:cNvPr name="TextBox 5" id="5"/>
          <p:cNvSpPr txBox="true"/>
          <p:nvPr/>
        </p:nvSpPr>
        <p:spPr>
          <a:xfrm rot="0">
            <a:off x="8334746" y="1779490"/>
            <a:ext cx="4133212"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Bold"/>
              </a:rPr>
              <a:t>Apple DOS (1973)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AutoShape 3" id="3"/>
          <p:cNvSpPr/>
          <p:nvPr/>
        </p:nvSpPr>
        <p:spPr>
          <a:xfrm rot="-5400000">
            <a:off x="4378796" y="4727104"/>
            <a:ext cx="9492307" cy="0"/>
          </a:xfrm>
          <a:prstGeom prst="line">
            <a:avLst/>
          </a:prstGeom>
          <a:ln cap="flat" w="38100">
            <a:solidFill>
              <a:srgbClr val="000000"/>
            </a:solidFill>
            <a:prstDash val="sysDot"/>
            <a:headEnd type="none" len="sm" w="sm"/>
            <a:tailEnd type="none" len="sm" w="sm"/>
          </a:ln>
        </p:spPr>
      </p:sp>
      <p:grpSp>
        <p:nvGrpSpPr>
          <p:cNvPr name="Group 4" id="4"/>
          <p:cNvGrpSpPr/>
          <p:nvPr/>
        </p:nvGrpSpPr>
        <p:grpSpPr>
          <a:xfrm rot="0">
            <a:off x="8891892" y="814692"/>
            <a:ext cx="428017" cy="428017"/>
            <a:chOff x="0" y="0"/>
            <a:chExt cx="812800" cy="812800"/>
          </a:xfrm>
        </p:grpSpPr>
        <p:sp>
          <p:nvSpPr>
            <p:cNvPr name="Freeform 5" id="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8891892" y="3171613"/>
            <a:ext cx="428017" cy="428017"/>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8891892" y="5528534"/>
            <a:ext cx="428017" cy="428017"/>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0">
            <a:off x="8891892" y="7890126"/>
            <a:ext cx="428017" cy="428017"/>
            <a:chOff x="0" y="0"/>
            <a:chExt cx="812800" cy="812800"/>
          </a:xfrm>
        </p:grpSpPr>
        <p:sp>
          <p:nvSpPr>
            <p:cNvPr name="Freeform 14" id="1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pic>
        <p:nvPicPr>
          <p:cNvPr name="Picture 16" id="1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7982042">
            <a:off x="12239828" y="2694868"/>
            <a:ext cx="4636026" cy="4568593"/>
          </a:xfrm>
          <a:prstGeom prst="rect">
            <a:avLst/>
          </a:prstGeom>
        </p:spPr>
      </p:pic>
      <p:sp>
        <p:nvSpPr>
          <p:cNvPr name="TextBox 17" id="17"/>
          <p:cNvSpPr txBox="true"/>
          <p:nvPr/>
        </p:nvSpPr>
        <p:spPr>
          <a:xfrm rot="0">
            <a:off x="6654713" y="728967"/>
            <a:ext cx="1999054"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MS DOS</a:t>
            </a:r>
          </a:p>
        </p:txBody>
      </p:sp>
      <p:sp>
        <p:nvSpPr>
          <p:cNvPr name="TextBox 18" id="18"/>
          <p:cNvSpPr txBox="true"/>
          <p:nvPr/>
        </p:nvSpPr>
        <p:spPr>
          <a:xfrm rot="0">
            <a:off x="9555419" y="728967"/>
            <a:ext cx="960257"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1981</a:t>
            </a:r>
          </a:p>
        </p:txBody>
      </p:sp>
      <p:sp>
        <p:nvSpPr>
          <p:cNvPr name="TextBox 19" id="19"/>
          <p:cNvSpPr txBox="true"/>
          <p:nvPr/>
        </p:nvSpPr>
        <p:spPr>
          <a:xfrm rot="0">
            <a:off x="6427235" y="3085888"/>
            <a:ext cx="2226532"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NeXTSTEP</a:t>
            </a:r>
          </a:p>
        </p:txBody>
      </p:sp>
      <p:sp>
        <p:nvSpPr>
          <p:cNvPr name="TextBox 20" id="20"/>
          <p:cNvSpPr txBox="true"/>
          <p:nvPr/>
        </p:nvSpPr>
        <p:spPr>
          <a:xfrm rot="0">
            <a:off x="9555419" y="3085888"/>
            <a:ext cx="960257"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1989</a:t>
            </a:r>
          </a:p>
        </p:txBody>
      </p:sp>
      <p:sp>
        <p:nvSpPr>
          <p:cNvPr name="TextBox 21" id="21"/>
          <p:cNvSpPr txBox="true"/>
          <p:nvPr/>
        </p:nvSpPr>
        <p:spPr>
          <a:xfrm rot="0">
            <a:off x="6540974" y="5099922"/>
            <a:ext cx="2226532" cy="119951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Acherus Grotesque Light"/>
              </a:rPr>
              <a:t>Windows 3.1</a:t>
            </a:r>
          </a:p>
        </p:txBody>
      </p:sp>
      <p:sp>
        <p:nvSpPr>
          <p:cNvPr name="TextBox 22" id="22"/>
          <p:cNvSpPr txBox="true"/>
          <p:nvPr/>
        </p:nvSpPr>
        <p:spPr>
          <a:xfrm rot="0">
            <a:off x="9555419" y="5357111"/>
            <a:ext cx="960257"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1992</a:t>
            </a:r>
          </a:p>
        </p:txBody>
      </p:sp>
      <p:sp>
        <p:nvSpPr>
          <p:cNvPr name="TextBox 23" id="23"/>
          <p:cNvSpPr txBox="true"/>
          <p:nvPr/>
        </p:nvSpPr>
        <p:spPr>
          <a:xfrm rot="0">
            <a:off x="6427235" y="7461514"/>
            <a:ext cx="2226532" cy="119951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Acherus Grotesque Light"/>
              </a:rPr>
              <a:t>Windows 98</a:t>
            </a:r>
          </a:p>
        </p:txBody>
      </p:sp>
      <p:sp>
        <p:nvSpPr>
          <p:cNvPr name="TextBox 24" id="24"/>
          <p:cNvSpPr txBox="true"/>
          <p:nvPr/>
        </p:nvSpPr>
        <p:spPr>
          <a:xfrm rot="0">
            <a:off x="9555419" y="7632951"/>
            <a:ext cx="960257"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1998</a:t>
            </a:r>
          </a:p>
        </p:txBody>
      </p:sp>
      <p:sp>
        <p:nvSpPr>
          <p:cNvPr name="TextBox 25" id="25"/>
          <p:cNvSpPr txBox="true"/>
          <p:nvPr/>
        </p:nvSpPr>
        <p:spPr>
          <a:xfrm rot="0">
            <a:off x="1028700" y="2425290"/>
            <a:ext cx="5256082" cy="3103244"/>
          </a:xfrm>
          <a:prstGeom prst="rect">
            <a:avLst/>
          </a:prstGeom>
        </p:spPr>
        <p:txBody>
          <a:bodyPr anchor="t" rtlCol="false" tIns="0" lIns="0" bIns="0" rIns="0">
            <a:spAutoFit/>
          </a:bodyPr>
          <a:lstStyle/>
          <a:p>
            <a:pPr algn="ctr">
              <a:lnSpc>
                <a:spcPts val="7980"/>
              </a:lnSpc>
            </a:pPr>
            <a:r>
              <a:rPr lang="en-US" sz="5700">
                <a:solidFill>
                  <a:srgbClr val="000000"/>
                </a:solidFill>
                <a:latin typeface="Alegreya Sans Regular Bold"/>
              </a:rPr>
              <a:t>Evolution of </a:t>
            </a:r>
          </a:p>
          <a:p>
            <a:pPr algn="ctr">
              <a:lnSpc>
                <a:spcPts val="7980"/>
              </a:lnSpc>
            </a:pPr>
            <a:r>
              <a:rPr lang="en-US" sz="5700">
                <a:solidFill>
                  <a:srgbClr val="000000"/>
                </a:solidFill>
                <a:latin typeface="Alegreya Sans Regular Bold"/>
              </a:rPr>
              <a:t>Operating System</a:t>
            </a:r>
          </a:p>
          <a:p>
            <a:pPr algn="ctr">
              <a:lnSpc>
                <a:spcPts val="7980"/>
              </a:lnSpc>
              <a:spcBef>
                <a:spcPct val="0"/>
              </a:spcBef>
            </a:pPr>
            <a:r>
              <a:rPr lang="en-US" sz="5700">
                <a:solidFill>
                  <a:srgbClr val="000000"/>
                </a:solidFill>
                <a:latin typeface="Alegreya Sans Regular Bold"/>
              </a:rPr>
              <a:t>(1980s-1990s)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9144000" y="1493168"/>
            <a:ext cx="7530578" cy="6561073"/>
          </a:xfrm>
          <a:prstGeom prst="rect">
            <a:avLst/>
          </a:prstGeom>
        </p:spPr>
      </p:pic>
      <p:sp>
        <p:nvSpPr>
          <p:cNvPr name="TextBox 4" id="4"/>
          <p:cNvSpPr txBox="true"/>
          <p:nvPr/>
        </p:nvSpPr>
        <p:spPr>
          <a:xfrm rot="0">
            <a:off x="1421937" y="3531010"/>
            <a:ext cx="6498496" cy="2399665"/>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The MS DOS system is a service firm on behalf of Microsoft that has done a multinational corporation.</a:t>
            </a:r>
          </a:p>
        </p:txBody>
      </p:sp>
      <p:sp>
        <p:nvSpPr>
          <p:cNvPr name="TextBox 5" id="5"/>
          <p:cNvSpPr txBox="true"/>
          <p:nvPr/>
        </p:nvSpPr>
        <p:spPr>
          <a:xfrm rot="0">
            <a:off x="-838015" y="1216943"/>
            <a:ext cx="11906250" cy="1369695"/>
          </a:xfrm>
          <a:prstGeom prst="rect">
            <a:avLst/>
          </a:prstGeom>
        </p:spPr>
        <p:txBody>
          <a:bodyPr anchor="t" rtlCol="false" tIns="0" lIns="0" bIns="0" rIns="0">
            <a:spAutoFit/>
          </a:bodyPr>
          <a:lstStyle/>
          <a:p>
            <a:pPr algn="ctr">
              <a:lnSpc>
                <a:spcPts val="10080"/>
              </a:lnSpc>
              <a:spcBef>
                <a:spcPct val="0"/>
              </a:spcBef>
            </a:pPr>
            <a:r>
              <a:rPr lang="en-US" sz="7200">
                <a:solidFill>
                  <a:srgbClr val="000000"/>
                </a:solidFill>
                <a:latin typeface="Alegreya Sans SC Black"/>
              </a:rPr>
              <a:t>MS DOS (1981)</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28700" y="2092667"/>
            <a:ext cx="7204376" cy="6101665"/>
          </a:xfrm>
          <a:prstGeom prst="rect">
            <a:avLst/>
          </a:prstGeom>
        </p:spPr>
      </p:pic>
      <p:sp>
        <p:nvSpPr>
          <p:cNvPr name="TextBox 4" id="4"/>
          <p:cNvSpPr txBox="true"/>
          <p:nvPr/>
        </p:nvSpPr>
        <p:spPr>
          <a:xfrm rot="0">
            <a:off x="8970976" y="3900805"/>
            <a:ext cx="8115300" cy="2399665"/>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Steve Jobs in the 80's left Apple and went to pursue his own project called NeXTSTEP which would yield Mac OS X, later called macOS.</a:t>
            </a:r>
          </a:p>
        </p:txBody>
      </p:sp>
      <p:sp>
        <p:nvSpPr>
          <p:cNvPr name="TextBox 5" id="5"/>
          <p:cNvSpPr txBox="true"/>
          <p:nvPr/>
        </p:nvSpPr>
        <p:spPr>
          <a:xfrm rot="0">
            <a:off x="7075501" y="1816442"/>
            <a:ext cx="11906250" cy="1369695"/>
          </a:xfrm>
          <a:prstGeom prst="rect">
            <a:avLst/>
          </a:prstGeom>
        </p:spPr>
        <p:txBody>
          <a:bodyPr anchor="t" rtlCol="false" tIns="0" lIns="0" bIns="0" rIns="0">
            <a:spAutoFit/>
          </a:bodyPr>
          <a:lstStyle/>
          <a:p>
            <a:pPr algn="ctr">
              <a:lnSpc>
                <a:spcPts val="10080"/>
              </a:lnSpc>
              <a:spcBef>
                <a:spcPct val="0"/>
              </a:spcBef>
            </a:pPr>
            <a:r>
              <a:rPr lang="en-US" sz="7200">
                <a:solidFill>
                  <a:srgbClr val="000000"/>
                </a:solidFill>
                <a:latin typeface="Alegreya Sans SC Black"/>
              </a:rPr>
              <a:t>NeXTSTEP (1989)</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528491" y="2573237"/>
            <a:ext cx="7605581" cy="5704186"/>
          </a:xfrm>
          <a:prstGeom prst="rect">
            <a:avLst/>
          </a:prstGeom>
        </p:spPr>
      </p:pic>
      <p:sp>
        <p:nvSpPr>
          <p:cNvPr name="TextBox 4" id="4"/>
          <p:cNvSpPr txBox="true"/>
          <p:nvPr/>
        </p:nvSpPr>
        <p:spPr>
          <a:xfrm rot="0">
            <a:off x="3190875" y="752475"/>
            <a:ext cx="11906250" cy="1369695"/>
          </a:xfrm>
          <a:prstGeom prst="rect">
            <a:avLst/>
          </a:prstGeom>
        </p:spPr>
        <p:txBody>
          <a:bodyPr anchor="t" rtlCol="false" tIns="0" lIns="0" bIns="0" rIns="0">
            <a:spAutoFit/>
          </a:bodyPr>
          <a:lstStyle/>
          <a:p>
            <a:pPr algn="ctr">
              <a:lnSpc>
                <a:spcPts val="10080"/>
              </a:lnSpc>
              <a:spcBef>
                <a:spcPct val="0"/>
              </a:spcBef>
            </a:pPr>
            <a:r>
              <a:rPr lang="en-US" sz="7200">
                <a:solidFill>
                  <a:srgbClr val="000000"/>
                </a:solidFill>
                <a:latin typeface="Alegreya Sans SC Black"/>
              </a:rPr>
              <a:t>Windows 3.1</a:t>
            </a:r>
          </a:p>
        </p:txBody>
      </p:sp>
      <p:sp>
        <p:nvSpPr>
          <p:cNvPr name="TextBox 5" id="5"/>
          <p:cNvSpPr txBox="true"/>
          <p:nvPr/>
        </p:nvSpPr>
        <p:spPr>
          <a:xfrm rot="0">
            <a:off x="9555289" y="3141870"/>
            <a:ext cx="7204220" cy="4490720"/>
          </a:xfrm>
          <a:prstGeom prst="rect">
            <a:avLst/>
          </a:prstGeom>
        </p:spPr>
        <p:txBody>
          <a:bodyPr anchor="t" rtlCol="false" tIns="0" lIns="0" bIns="0" rIns="0">
            <a:spAutoFit/>
          </a:bodyPr>
          <a:lstStyle/>
          <a:p>
            <a:pPr algn="ctr">
              <a:lnSpc>
                <a:spcPts val="4480"/>
              </a:lnSpc>
            </a:pPr>
            <a:r>
              <a:rPr lang="en-US" sz="3200">
                <a:solidFill>
                  <a:srgbClr val="000000"/>
                </a:solidFill>
                <a:latin typeface="Acherus Grotesque Light Bold"/>
              </a:rPr>
              <a:t>The first Window with Internet</a:t>
            </a:r>
          </a:p>
          <a:p>
            <a:pPr algn="ctr">
              <a:lnSpc>
                <a:spcPts val="4480"/>
              </a:lnSpc>
            </a:pPr>
          </a:p>
          <a:p>
            <a:pPr algn="ctr">
              <a:lnSpc>
                <a:spcPts val="4480"/>
              </a:lnSpc>
              <a:spcBef>
                <a:spcPct val="0"/>
              </a:spcBef>
            </a:pPr>
            <a:r>
              <a:rPr lang="en-US" sz="3200">
                <a:solidFill>
                  <a:srgbClr val="000000"/>
                </a:solidFill>
                <a:latin typeface="Acherus Grotesque Light"/>
              </a:rPr>
              <a:t>Windows 3.1’s improvements in text rendering and multimedia—and the increased availability of Windows applications from the industry—made trips to the DOS command line less necessary.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8820685" y="2236842"/>
            <a:ext cx="8438615" cy="6328961"/>
          </a:xfrm>
          <a:prstGeom prst="rect">
            <a:avLst/>
          </a:prstGeom>
        </p:spPr>
      </p:pic>
      <p:sp>
        <p:nvSpPr>
          <p:cNvPr name="TextBox 4" id="4"/>
          <p:cNvSpPr txBox="true"/>
          <p:nvPr/>
        </p:nvSpPr>
        <p:spPr>
          <a:xfrm rot="0">
            <a:off x="3190875" y="609324"/>
            <a:ext cx="11906250" cy="1369695"/>
          </a:xfrm>
          <a:prstGeom prst="rect">
            <a:avLst/>
          </a:prstGeom>
        </p:spPr>
        <p:txBody>
          <a:bodyPr anchor="t" rtlCol="false" tIns="0" lIns="0" bIns="0" rIns="0">
            <a:spAutoFit/>
          </a:bodyPr>
          <a:lstStyle/>
          <a:p>
            <a:pPr algn="ctr">
              <a:lnSpc>
                <a:spcPts val="10080"/>
              </a:lnSpc>
              <a:spcBef>
                <a:spcPct val="0"/>
              </a:spcBef>
            </a:pPr>
            <a:r>
              <a:rPr lang="en-US" sz="7200">
                <a:solidFill>
                  <a:srgbClr val="000000"/>
                </a:solidFill>
                <a:latin typeface="Alegreya Sans SC Black"/>
              </a:rPr>
              <a:t>Windows 98</a:t>
            </a:r>
          </a:p>
        </p:txBody>
      </p:sp>
      <p:sp>
        <p:nvSpPr>
          <p:cNvPr name="TextBox 5" id="5"/>
          <p:cNvSpPr txBox="true"/>
          <p:nvPr/>
        </p:nvSpPr>
        <p:spPr>
          <a:xfrm rot="0">
            <a:off x="850814" y="3228975"/>
            <a:ext cx="7485234" cy="374332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cherus Grotesque Light"/>
              </a:rPr>
              <a:t>The operating system Windows 98 contains as innovation mainly detail improvements and bug fixes. The hardware component is enhanced with USB support improved and the operation of several monitors is possible now.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AutoShape 3" id="3"/>
          <p:cNvSpPr/>
          <p:nvPr/>
        </p:nvSpPr>
        <p:spPr>
          <a:xfrm rot="-5400000">
            <a:off x="4378796" y="4727104"/>
            <a:ext cx="9492307" cy="0"/>
          </a:xfrm>
          <a:prstGeom prst="line">
            <a:avLst/>
          </a:prstGeom>
          <a:ln cap="flat" w="38100">
            <a:solidFill>
              <a:srgbClr val="000000"/>
            </a:solidFill>
            <a:prstDash val="sysDot"/>
            <a:headEnd type="none" len="sm" w="sm"/>
            <a:tailEnd type="none" len="sm" w="sm"/>
          </a:ln>
        </p:spPr>
      </p:sp>
      <p:grpSp>
        <p:nvGrpSpPr>
          <p:cNvPr name="Group 4" id="4"/>
          <p:cNvGrpSpPr/>
          <p:nvPr/>
        </p:nvGrpSpPr>
        <p:grpSpPr>
          <a:xfrm rot="0">
            <a:off x="8891892" y="814692"/>
            <a:ext cx="428017" cy="428017"/>
            <a:chOff x="0" y="0"/>
            <a:chExt cx="812800" cy="812800"/>
          </a:xfrm>
        </p:grpSpPr>
        <p:sp>
          <p:nvSpPr>
            <p:cNvPr name="Freeform 5" id="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8891892" y="3171613"/>
            <a:ext cx="428017" cy="428017"/>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8891892" y="5528534"/>
            <a:ext cx="428017" cy="428017"/>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0">
            <a:off x="8891892" y="7890126"/>
            <a:ext cx="428017" cy="428017"/>
            <a:chOff x="0" y="0"/>
            <a:chExt cx="812800" cy="812800"/>
          </a:xfrm>
        </p:grpSpPr>
        <p:sp>
          <p:nvSpPr>
            <p:cNvPr name="Freeform 14" id="1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pic>
        <p:nvPicPr>
          <p:cNvPr name="Picture 16" id="1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621101" y="2402595"/>
            <a:ext cx="2542920" cy="4687117"/>
          </a:xfrm>
          <a:prstGeom prst="rect">
            <a:avLst/>
          </a:prstGeom>
        </p:spPr>
      </p:pic>
      <p:pic>
        <p:nvPicPr>
          <p:cNvPr name="Picture 17" id="1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976775" y="3726554"/>
            <a:ext cx="1831571" cy="2039199"/>
          </a:xfrm>
          <a:prstGeom prst="rect">
            <a:avLst/>
          </a:prstGeom>
        </p:spPr>
      </p:pic>
      <p:sp>
        <p:nvSpPr>
          <p:cNvPr name="TextBox 18" id="18"/>
          <p:cNvSpPr txBox="true"/>
          <p:nvPr/>
        </p:nvSpPr>
        <p:spPr>
          <a:xfrm rot="0">
            <a:off x="7602687" y="728967"/>
            <a:ext cx="1289204"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2001</a:t>
            </a:r>
          </a:p>
        </p:txBody>
      </p:sp>
      <p:sp>
        <p:nvSpPr>
          <p:cNvPr name="TextBox 19" id="19"/>
          <p:cNvSpPr txBox="true"/>
          <p:nvPr/>
        </p:nvSpPr>
        <p:spPr>
          <a:xfrm rot="0">
            <a:off x="9555419" y="728967"/>
            <a:ext cx="2690727"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Windows XP</a:t>
            </a:r>
          </a:p>
        </p:txBody>
      </p:sp>
      <p:sp>
        <p:nvSpPr>
          <p:cNvPr name="TextBox 20" id="20"/>
          <p:cNvSpPr txBox="true"/>
          <p:nvPr/>
        </p:nvSpPr>
        <p:spPr>
          <a:xfrm rot="0">
            <a:off x="7602687" y="3043039"/>
            <a:ext cx="1051079"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2001</a:t>
            </a:r>
          </a:p>
        </p:txBody>
      </p:sp>
      <p:sp>
        <p:nvSpPr>
          <p:cNvPr name="TextBox 21" id="21"/>
          <p:cNvSpPr txBox="true"/>
          <p:nvPr/>
        </p:nvSpPr>
        <p:spPr>
          <a:xfrm rot="0">
            <a:off x="9555419" y="3043039"/>
            <a:ext cx="2344248"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Mac OS X</a:t>
            </a:r>
          </a:p>
        </p:txBody>
      </p:sp>
      <p:sp>
        <p:nvSpPr>
          <p:cNvPr name="TextBox 22" id="22"/>
          <p:cNvSpPr txBox="true"/>
          <p:nvPr/>
        </p:nvSpPr>
        <p:spPr>
          <a:xfrm rot="0">
            <a:off x="7602687" y="5399960"/>
            <a:ext cx="6608602"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2007</a:t>
            </a:r>
          </a:p>
        </p:txBody>
      </p:sp>
      <p:sp>
        <p:nvSpPr>
          <p:cNvPr name="TextBox 23" id="23"/>
          <p:cNvSpPr txBox="true"/>
          <p:nvPr/>
        </p:nvSpPr>
        <p:spPr>
          <a:xfrm rot="0">
            <a:off x="9555419" y="5399960"/>
            <a:ext cx="6608602"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iOS</a:t>
            </a:r>
          </a:p>
        </p:txBody>
      </p:sp>
      <p:sp>
        <p:nvSpPr>
          <p:cNvPr name="TextBox 24" id="24"/>
          <p:cNvSpPr txBox="true"/>
          <p:nvPr/>
        </p:nvSpPr>
        <p:spPr>
          <a:xfrm rot="0">
            <a:off x="7602687" y="7761552"/>
            <a:ext cx="1176915"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2008</a:t>
            </a:r>
          </a:p>
        </p:txBody>
      </p:sp>
      <p:sp>
        <p:nvSpPr>
          <p:cNvPr name="TextBox 25" id="25"/>
          <p:cNvSpPr txBox="true"/>
          <p:nvPr/>
        </p:nvSpPr>
        <p:spPr>
          <a:xfrm rot="0">
            <a:off x="9555419" y="7761552"/>
            <a:ext cx="2504161"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Android</a:t>
            </a:r>
          </a:p>
        </p:txBody>
      </p:sp>
      <p:sp>
        <p:nvSpPr>
          <p:cNvPr name="TextBox 26" id="26"/>
          <p:cNvSpPr txBox="true"/>
          <p:nvPr/>
        </p:nvSpPr>
        <p:spPr>
          <a:xfrm rot="0">
            <a:off x="1028700" y="2425290"/>
            <a:ext cx="5256082" cy="3103244"/>
          </a:xfrm>
          <a:prstGeom prst="rect">
            <a:avLst/>
          </a:prstGeom>
        </p:spPr>
        <p:txBody>
          <a:bodyPr anchor="t" rtlCol="false" tIns="0" lIns="0" bIns="0" rIns="0">
            <a:spAutoFit/>
          </a:bodyPr>
          <a:lstStyle/>
          <a:p>
            <a:pPr algn="ctr">
              <a:lnSpc>
                <a:spcPts val="7980"/>
              </a:lnSpc>
            </a:pPr>
            <a:r>
              <a:rPr lang="en-US" sz="5700">
                <a:solidFill>
                  <a:srgbClr val="000000"/>
                </a:solidFill>
                <a:latin typeface="Alegreya Sans Regular Bold"/>
              </a:rPr>
              <a:t>Evolution of </a:t>
            </a:r>
          </a:p>
          <a:p>
            <a:pPr algn="ctr">
              <a:lnSpc>
                <a:spcPts val="7980"/>
              </a:lnSpc>
            </a:pPr>
            <a:r>
              <a:rPr lang="en-US" sz="5700">
                <a:solidFill>
                  <a:srgbClr val="000000"/>
                </a:solidFill>
                <a:latin typeface="Alegreya Sans Regular Bold"/>
              </a:rPr>
              <a:t>Operating System</a:t>
            </a:r>
          </a:p>
          <a:p>
            <a:pPr algn="ctr">
              <a:lnSpc>
                <a:spcPts val="7980"/>
              </a:lnSpc>
              <a:spcBef>
                <a:spcPct val="0"/>
              </a:spcBef>
            </a:pPr>
            <a:r>
              <a:rPr lang="en-US" sz="5700">
                <a:solidFill>
                  <a:srgbClr val="000000"/>
                </a:solidFill>
                <a:latin typeface="Alegreya Sans Regular Bold"/>
              </a:rPr>
              <a:t>(2000s-2008s)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1220450" y="0"/>
            <a:ext cx="6874524" cy="5637110"/>
          </a:xfrm>
          <a:prstGeom prst="rect">
            <a:avLst/>
          </a:prstGeom>
        </p:spPr>
      </p:pic>
      <p:sp>
        <p:nvSpPr>
          <p:cNvPr name="TextBox 4" id="4"/>
          <p:cNvSpPr txBox="true"/>
          <p:nvPr/>
        </p:nvSpPr>
        <p:spPr>
          <a:xfrm rot="0">
            <a:off x="3190875" y="3682365"/>
            <a:ext cx="11906250" cy="1369695"/>
          </a:xfrm>
          <a:prstGeom prst="rect">
            <a:avLst/>
          </a:prstGeom>
        </p:spPr>
        <p:txBody>
          <a:bodyPr anchor="t" rtlCol="false" tIns="0" lIns="0" bIns="0" rIns="0">
            <a:spAutoFit/>
          </a:bodyPr>
          <a:lstStyle/>
          <a:p>
            <a:pPr algn="ctr">
              <a:lnSpc>
                <a:spcPts val="10080"/>
              </a:lnSpc>
              <a:spcBef>
                <a:spcPct val="0"/>
              </a:spcBef>
            </a:pPr>
            <a:r>
              <a:rPr lang="en-US" sz="7200">
                <a:solidFill>
                  <a:srgbClr val="000000"/>
                </a:solidFill>
                <a:latin typeface="Alegreya Sans SC Black"/>
              </a:rPr>
              <a:t>INTRODUCTION</a:t>
            </a:r>
          </a:p>
        </p:txBody>
      </p:sp>
      <p:pic>
        <p:nvPicPr>
          <p:cNvPr name="Picture 5" id="5"/>
          <p:cNvPicPr>
            <a:picLocks noChangeAspect="true"/>
          </p:cNvPicPr>
          <p:nvPr/>
        </p:nvPicPr>
        <p:blipFill>
          <a:blip r:embed="rId5"/>
          <a:srcRect l="0" t="0" r="0" b="0"/>
          <a:stretch>
            <a:fillRect/>
          </a:stretch>
        </p:blipFill>
        <p:spPr>
          <a:xfrm flipH="false" flipV="false" rot="0">
            <a:off x="190500" y="3810845"/>
            <a:ext cx="6874524" cy="5637110"/>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12758232" y="837762"/>
            <a:ext cx="4501068" cy="4305738"/>
          </a:xfrm>
          <a:prstGeom prst="rect">
            <a:avLst/>
          </a:prstGeom>
        </p:spPr>
      </p:pic>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261565" y="5334438"/>
            <a:ext cx="3858619" cy="3676212"/>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7634" t="0" r="0" b="0"/>
          <a:stretch>
            <a:fillRect/>
          </a:stretch>
        </p:blipFill>
        <p:spPr>
          <a:xfrm flipH="false" flipV="false" rot="0">
            <a:off x="9629940" y="2201106"/>
            <a:ext cx="7239981" cy="5884787"/>
          </a:xfrm>
          <a:prstGeom prst="rect">
            <a:avLst/>
          </a:prstGeom>
        </p:spPr>
      </p:pic>
      <p:sp>
        <p:nvSpPr>
          <p:cNvPr name="TextBox 4" id="4"/>
          <p:cNvSpPr txBox="true"/>
          <p:nvPr/>
        </p:nvSpPr>
        <p:spPr>
          <a:xfrm rot="0">
            <a:off x="1626811" y="4933050"/>
            <a:ext cx="6608602" cy="179959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Windows XP is a version of Microsoft windows operating system for personal computers</a:t>
            </a:r>
          </a:p>
        </p:txBody>
      </p:sp>
      <p:sp>
        <p:nvSpPr>
          <p:cNvPr name="TextBox 5" id="5"/>
          <p:cNvSpPr txBox="true"/>
          <p:nvPr/>
        </p:nvSpPr>
        <p:spPr>
          <a:xfrm rot="0">
            <a:off x="1343680" y="3278135"/>
            <a:ext cx="11906250" cy="1369695"/>
          </a:xfrm>
          <a:prstGeom prst="rect">
            <a:avLst/>
          </a:prstGeom>
        </p:spPr>
        <p:txBody>
          <a:bodyPr anchor="t" rtlCol="false" tIns="0" lIns="0" bIns="0" rIns="0">
            <a:spAutoFit/>
          </a:bodyPr>
          <a:lstStyle/>
          <a:p>
            <a:pPr>
              <a:lnSpc>
                <a:spcPts val="10080"/>
              </a:lnSpc>
              <a:spcBef>
                <a:spcPct val="0"/>
              </a:spcBef>
            </a:pPr>
            <a:r>
              <a:rPr lang="en-US" sz="7200">
                <a:solidFill>
                  <a:srgbClr val="000000"/>
                </a:solidFill>
                <a:latin typeface="Alegreya Sans SC Black"/>
              </a:rPr>
              <a:t>Windows XP (2001)</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28700" y="2332720"/>
            <a:ext cx="8486889" cy="6365167"/>
          </a:xfrm>
          <a:prstGeom prst="rect">
            <a:avLst/>
          </a:prstGeom>
        </p:spPr>
      </p:pic>
      <p:sp>
        <p:nvSpPr>
          <p:cNvPr name="TextBox 4" id="4"/>
          <p:cNvSpPr txBox="true"/>
          <p:nvPr/>
        </p:nvSpPr>
        <p:spPr>
          <a:xfrm rot="0">
            <a:off x="3190875" y="520435"/>
            <a:ext cx="11906250" cy="1369695"/>
          </a:xfrm>
          <a:prstGeom prst="rect">
            <a:avLst/>
          </a:prstGeom>
        </p:spPr>
        <p:txBody>
          <a:bodyPr anchor="t" rtlCol="false" tIns="0" lIns="0" bIns="0" rIns="0">
            <a:spAutoFit/>
          </a:bodyPr>
          <a:lstStyle/>
          <a:p>
            <a:pPr algn="ctr">
              <a:lnSpc>
                <a:spcPts val="10080"/>
              </a:lnSpc>
              <a:spcBef>
                <a:spcPct val="0"/>
              </a:spcBef>
            </a:pPr>
            <a:r>
              <a:rPr lang="en-US" sz="7200">
                <a:solidFill>
                  <a:srgbClr val="000000"/>
                </a:solidFill>
                <a:latin typeface="Alegreya Sans SC Black"/>
              </a:rPr>
              <a:t>Mac OS X (2001)</a:t>
            </a:r>
          </a:p>
        </p:txBody>
      </p:sp>
      <p:sp>
        <p:nvSpPr>
          <p:cNvPr name="TextBox 5" id="5"/>
          <p:cNvSpPr txBox="true"/>
          <p:nvPr/>
        </p:nvSpPr>
        <p:spPr>
          <a:xfrm rot="0">
            <a:off x="10057671" y="2772420"/>
            <a:ext cx="7201629" cy="540004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Acherus Grotesque Light"/>
              </a:rPr>
              <a:t>MAC OS X </a:t>
            </a:r>
            <a:r>
              <a:rPr lang="en-US" sz="3399">
                <a:solidFill>
                  <a:srgbClr val="000000"/>
                </a:solidFill>
                <a:latin typeface="Acherus Grotesque Light"/>
              </a:rPr>
              <a:t>featured Apple's brand new user interface Aqua and the first versions of apps like TextEdit, Preview, Mail, and QuickTime.</a:t>
            </a:r>
          </a:p>
          <a:p>
            <a:pPr algn="ctr">
              <a:lnSpc>
                <a:spcPts val="4759"/>
              </a:lnSpc>
              <a:spcBef>
                <a:spcPct val="0"/>
              </a:spcBef>
            </a:pPr>
          </a:p>
          <a:p>
            <a:pPr algn="ctr">
              <a:lnSpc>
                <a:spcPts val="4759"/>
              </a:lnSpc>
              <a:spcBef>
                <a:spcPct val="0"/>
              </a:spcBef>
            </a:pPr>
            <a:r>
              <a:rPr lang="en-US" sz="3399">
                <a:solidFill>
                  <a:srgbClr val="000000"/>
                </a:solidFill>
                <a:latin typeface="Acherus Grotesque Light"/>
              </a:rPr>
              <a:t>The new OS X demanded an (at that time: whopping!) 128 MB of RAM and 800 MB of disk space.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2165962" y="1314162"/>
            <a:ext cx="5645312" cy="7658675"/>
          </a:xfrm>
          <a:prstGeom prst="rect">
            <a:avLst/>
          </a:prstGeom>
        </p:spPr>
      </p:pic>
      <p:sp>
        <p:nvSpPr>
          <p:cNvPr name="TextBox 4" id="4"/>
          <p:cNvSpPr txBox="true"/>
          <p:nvPr/>
        </p:nvSpPr>
        <p:spPr>
          <a:xfrm rot="0">
            <a:off x="9144000" y="3977869"/>
            <a:ext cx="6608602" cy="3599815"/>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iOS is a proprietary mobile operating system that runs on mobile devices including the </a:t>
            </a:r>
            <a:r>
              <a:rPr lang="en-US" sz="3399">
                <a:solidFill>
                  <a:srgbClr val="000000"/>
                </a:solidFill>
                <a:latin typeface="Acherus Grotesque Light"/>
              </a:rPr>
              <a:t>iPhone</a:t>
            </a:r>
            <a:r>
              <a:rPr lang="en-US" sz="3399">
                <a:solidFill>
                  <a:srgbClr val="000000"/>
                </a:solidFill>
                <a:latin typeface="Acherus Grotesque Light"/>
              </a:rPr>
              <a:t>. It is based on the Mac OS X operating system for desktop and laptop computers.</a:t>
            </a:r>
          </a:p>
        </p:txBody>
      </p:sp>
      <p:sp>
        <p:nvSpPr>
          <p:cNvPr name="TextBox 5" id="5"/>
          <p:cNvSpPr txBox="true"/>
          <p:nvPr/>
        </p:nvSpPr>
        <p:spPr>
          <a:xfrm rot="0">
            <a:off x="10199016" y="2450322"/>
            <a:ext cx="6325081" cy="1369695"/>
          </a:xfrm>
          <a:prstGeom prst="rect">
            <a:avLst/>
          </a:prstGeom>
        </p:spPr>
        <p:txBody>
          <a:bodyPr anchor="t" rtlCol="false" tIns="0" lIns="0" bIns="0" rIns="0">
            <a:spAutoFit/>
          </a:bodyPr>
          <a:lstStyle/>
          <a:p>
            <a:pPr>
              <a:lnSpc>
                <a:spcPts val="10080"/>
              </a:lnSpc>
              <a:spcBef>
                <a:spcPct val="0"/>
              </a:spcBef>
            </a:pPr>
            <a:r>
              <a:rPr lang="en-US" sz="7200">
                <a:solidFill>
                  <a:srgbClr val="000000"/>
                </a:solidFill>
                <a:latin typeface="Alegreya Sans SC Black"/>
              </a:rPr>
              <a:t>iOS (2007)</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8511247" y="2925180"/>
            <a:ext cx="8878584" cy="4994204"/>
          </a:xfrm>
          <a:prstGeom prst="rect">
            <a:avLst/>
          </a:prstGeom>
        </p:spPr>
      </p:pic>
      <p:sp>
        <p:nvSpPr>
          <p:cNvPr name="TextBox 4" id="4"/>
          <p:cNvSpPr txBox="true"/>
          <p:nvPr/>
        </p:nvSpPr>
        <p:spPr>
          <a:xfrm rot="0">
            <a:off x="1547773" y="4083626"/>
            <a:ext cx="6608602" cy="3599815"/>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Android is designed primarily for touch screens mobile devices such as smartphones and tablet computers. It is one of the most widely used mobile OS  these days.</a:t>
            </a:r>
          </a:p>
        </p:txBody>
      </p:sp>
      <p:sp>
        <p:nvSpPr>
          <p:cNvPr name="TextBox 5" id="5"/>
          <p:cNvSpPr txBox="true"/>
          <p:nvPr/>
        </p:nvSpPr>
        <p:spPr>
          <a:xfrm rot="0">
            <a:off x="1689534" y="2538848"/>
            <a:ext cx="6325081" cy="1369695"/>
          </a:xfrm>
          <a:prstGeom prst="rect">
            <a:avLst/>
          </a:prstGeom>
        </p:spPr>
        <p:txBody>
          <a:bodyPr anchor="t" rtlCol="false" tIns="0" lIns="0" bIns="0" rIns="0">
            <a:spAutoFit/>
          </a:bodyPr>
          <a:lstStyle/>
          <a:p>
            <a:pPr>
              <a:lnSpc>
                <a:spcPts val="10080"/>
              </a:lnSpc>
              <a:spcBef>
                <a:spcPct val="0"/>
              </a:spcBef>
            </a:pPr>
            <a:r>
              <a:rPr lang="en-US" sz="7200">
                <a:solidFill>
                  <a:srgbClr val="000000"/>
                </a:solidFill>
                <a:latin typeface="Alegreya Sans SC Black"/>
              </a:rPr>
              <a:t>Android (2008)</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AutoShape 3" id="3"/>
          <p:cNvSpPr/>
          <p:nvPr/>
        </p:nvSpPr>
        <p:spPr>
          <a:xfrm rot="-5400000">
            <a:off x="4378796" y="4727104"/>
            <a:ext cx="9492307" cy="0"/>
          </a:xfrm>
          <a:prstGeom prst="line">
            <a:avLst/>
          </a:prstGeom>
          <a:ln cap="flat" w="38100">
            <a:solidFill>
              <a:srgbClr val="000000"/>
            </a:solidFill>
            <a:prstDash val="sysDot"/>
            <a:headEnd type="none" len="sm" w="sm"/>
            <a:tailEnd type="none" len="sm" w="sm"/>
          </a:ln>
        </p:spPr>
      </p:sp>
      <p:grpSp>
        <p:nvGrpSpPr>
          <p:cNvPr name="Group 4" id="4"/>
          <p:cNvGrpSpPr/>
          <p:nvPr/>
        </p:nvGrpSpPr>
        <p:grpSpPr>
          <a:xfrm rot="0">
            <a:off x="8891892" y="3171613"/>
            <a:ext cx="428017" cy="428017"/>
            <a:chOff x="0" y="0"/>
            <a:chExt cx="812800" cy="812800"/>
          </a:xfrm>
        </p:grpSpPr>
        <p:sp>
          <p:nvSpPr>
            <p:cNvPr name="Freeform 5" id="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8891892" y="5528534"/>
            <a:ext cx="428017" cy="428017"/>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214117" y="2623307"/>
            <a:ext cx="4135526" cy="3376093"/>
          </a:xfrm>
          <a:prstGeom prst="rect">
            <a:avLst/>
          </a:prstGeom>
        </p:spPr>
      </p:pic>
      <p:sp>
        <p:nvSpPr>
          <p:cNvPr name="TextBox 11" id="11"/>
          <p:cNvSpPr txBox="true"/>
          <p:nvPr/>
        </p:nvSpPr>
        <p:spPr>
          <a:xfrm rot="0">
            <a:off x="7602687" y="3043039"/>
            <a:ext cx="1161186"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2009</a:t>
            </a:r>
          </a:p>
        </p:txBody>
      </p:sp>
      <p:sp>
        <p:nvSpPr>
          <p:cNvPr name="TextBox 12" id="12"/>
          <p:cNvSpPr txBox="true"/>
          <p:nvPr/>
        </p:nvSpPr>
        <p:spPr>
          <a:xfrm rot="0">
            <a:off x="9555419" y="3043039"/>
            <a:ext cx="2344248"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Windows 7</a:t>
            </a:r>
          </a:p>
        </p:txBody>
      </p:sp>
      <p:sp>
        <p:nvSpPr>
          <p:cNvPr name="TextBox 13" id="13"/>
          <p:cNvSpPr txBox="true"/>
          <p:nvPr/>
        </p:nvSpPr>
        <p:spPr>
          <a:xfrm rot="0">
            <a:off x="7602687" y="5399960"/>
            <a:ext cx="6608602"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2010</a:t>
            </a:r>
          </a:p>
        </p:txBody>
      </p:sp>
      <p:sp>
        <p:nvSpPr>
          <p:cNvPr name="TextBox 14" id="14"/>
          <p:cNvSpPr txBox="true"/>
          <p:nvPr/>
        </p:nvSpPr>
        <p:spPr>
          <a:xfrm rot="0">
            <a:off x="9555419" y="5399960"/>
            <a:ext cx="6608602"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Chrome OS</a:t>
            </a:r>
          </a:p>
        </p:txBody>
      </p:sp>
      <p:sp>
        <p:nvSpPr>
          <p:cNvPr name="TextBox 15" id="15"/>
          <p:cNvSpPr txBox="true"/>
          <p:nvPr/>
        </p:nvSpPr>
        <p:spPr>
          <a:xfrm rot="0">
            <a:off x="1028700" y="2425290"/>
            <a:ext cx="5256082" cy="3103244"/>
          </a:xfrm>
          <a:prstGeom prst="rect">
            <a:avLst/>
          </a:prstGeom>
        </p:spPr>
        <p:txBody>
          <a:bodyPr anchor="t" rtlCol="false" tIns="0" lIns="0" bIns="0" rIns="0">
            <a:spAutoFit/>
          </a:bodyPr>
          <a:lstStyle/>
          <a:p>
            <a:pPr algn="ctr">
              <a:lnSpc>
                <a:spcPts val="7980"/>
              </a:lnSpc>
            </a:pPr>
            <a:r>
              <a:rPr lang="en-US" sz="5700">
                <a:solidFill>
                  <a:srgbClr val="000000"/>
                </a:solidFill>
                <a:latin typeface="Alegreya Sans Regular Bold"/>
              </a:rPr>
              <a:t>Evolution of </a:t>
            </a:r>
          </a:p>
          <a:p>
            <a:pPr algn="ctr">
              <a:lnSpc>
                <a:spcPts val="7980"/>
              </a:lnSpc>
            </a:pPr>
            <a:r>
              <a:rPr lang="en-US" sz="5700">
                <a:solidFill>
                  <a:srgbClr val="000000"/>
                </a:solidFill>
                <a:latin typeface="Alegreya Sans Regular Bold"/>
              </a:rPr>
              <a:t>Operating System</a:t>
            </a:r>
          </a:p>
          <a:p>
            <a:pPr algn="ctr">
              <a:lnSpc>
                <a:spcPts val="7980"/>
              </a:lnSpc>
              <a:spcBef>
                <a:spcPct val="0"/>
              </a:spcBef>
            </a:pPr>
            <a:r>
              <a:rPr lang="en-US" sz="5700">
                <a:solidFill>
                  <a:srgbClr val="000000"/>
                </a:solidFill>
                <a:latin typeface="Alegreya Sans Regular Bold"/>
              </a:rPr>
              <a:t>(2008s-2010s)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7335171" y="2263735"/>
            <a:ext cx="9924129" cy="6202581"/>
          </a:xfrm>
          <a:prstGeom prst="rect">
            <a:avLst/>
          </a:prstGeom>
        </p:spPr>
      </p:pic>
      <p:sp>
        <p:nvSpPr>
          <p:cNvPr name="TextBox 4" id="4"/>
          <p:cNvSpPr txBox="true"/>
          <p:nvPr/>
        </p:nvSpPr>
        <p:spPr>
          <a:xfrm rot="0">
            <a:off x="3190875" y="533089"/>
            <a:ext cx="11906250" cy="1369695"/>
          </a:xfrm>
          <a:prstGeom prst="rect">
            <a:avLst/>
          </a:prstGeom>
        </p:spPr>
        <p:txBody>
          <a:bodyPr anchor="t" rtlCol="false" tIns="0" lIns="0" bIns="0" rIns="0">
            <a:spAutoFit/>
          </a:bodyPr>
          <a:lstStyle/>
          <a:p>
            <a:pPr algn="ctr">
              <a:lnSpc>
                <a:spcPts val="10080"/>
              </a:lnSpc>
              <a:spcBef>
                <a:spcPct val="0"/>
              </a:spcBef>
            </a:pPr>
            <a:r>
              <a:rPr lang="en-US" sz="7200">
                <a:solidFill>
                  <a:srgbClr val="000000"/>
                </a:solidFill>
                <a:latin typeface="Alegreya Sans SC Black"/>
              </a:rPr>
              <a:t>Windows 7 (2009)</a:t>
            </a:r>
          </a:p>
        </p:txBody>
      </p:sp>
      <p:sp>
        <p:nvSpPr>
          <p:cNvPr name="TextBox 5" id="5"/>
          <p:cNvSpPr txBox="true"/>
          <p:nvPr/>
        </p:nvSpPr>
        <p:spPr>
          <a:xfrm rot="0">
            <a:off x="1028700" y="2622143"/>
            <a:ext cx="5763004" cy="540004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Acherus Grotesque Light"/>
              </a:rPr>
              <a:t>Microsoft in 2009 released Windows 7, an OS whose interface was similar to that of Vista but was met with enthusiasm for its noticeable speed improvement and its modest system requirements.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5359120" y="4467132"/>
            <a:ext cx="7569760" cy="4258983"/>
          </a:xfrm>
          <a:prstGeom prst="rect">
            <a:avLst/>
          </a:prstGeom>
        </p:spPr>
      </p:pic>
      <p:sp>
        <p:nvSpPr>
          <p:cNvPr name="TextBox 4" id="4"/>
          <p:cNvSpPr txBox="true"/>
          <p:nvPr/>
        </p:nvSpPr>
        <p:spPr>
          <a:xfrm rot="0">
            <a:off x="3190875" y="2884832"/>
            <a:ext cx="12412787" cy="119951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Acherus Grotesque Light"/>
              </a:rPr>
              <a:t>The operating system is very minimalist and designed for mobile devices with a permanent internet connection</a:t>
            </a:r>
          </a:p>
        </p:txBody>
      </p:sp>
      <p:sp>
        <p:nvSpPr>
          <p:cNvPr name="TextBox 5" id="5"/>
          <p:cNvSpPr txBox="true"/>
          <p:nvPr/>
        </p:nvSpPr>
        <p:spPr>
          <a:xfrm rot="0">
            <a:off x="3190875" y="1218077"/>
            <a:ext cx="11906250" cy="1369695"/>
          </a:xfrm>
          <a:prstGeom prst="rect">
            <a:avLst/>
          </a:prstGeom>
        </p:spPr>
        <p:txBody>
          <a:bodyPr anchor="t" rtlCol="false" tIns="0" lIns="0" bIns="0" rIns="0">
            <a:spAutoFit/>
          </a:bodyPr>
          <a:lstStyle/>
          <a:p>
            <a:pPr algn="ctr">
              <a:lnSpc>
                <a:spcPts val="10080"/>
              </a:lnSpc>
              <a:spcBef>
                <a:spcPct val="0"/>
              </a:spcBef>
            </a:pPr>
            <a:r>
              <a:rPr lang="en-US" sz="7200">
                <a:solidFill>
                  <a:srgbClr val="000000"/>
                </a:solidFill>
                <a:latin typeface="Alegreya Sans SC Black"/>
              </a:rPr>
              <a:t>Chrome OS (2010)</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a:off x="0" y="0"/>
            <a:ext cx="18288000" cy="10287000"/>
          </a:xfrm>
          <a:prstGeom prst="rect">
            <a:avLst/>
          </a:prstGeom>
        </p:spPr>
      </p:pic>
      <p:sp>
        <p:nvSpPr>
          <p:cNvPr name="TextBox 3" id="3"/>
          <p:cNvSpPr txBox="true"/>
          <p:nvPr/>
        </p:nvSpPr>
        <p:spPr>
          <a:xfrm rot="0">
            <a:off x="2340728" y="3813268"/>
            <a:ext cx="13606545" cy="2380615"/>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Open Sans"/>
              </a:rPr>
              <a:t>The operating system is the most crucial software that runs on a computer. It controls the computer's memory, operations, software, and hardware. Using this method, you can converse with the computer even if you don't understand its language.</a:t>
            </a:r>
          </a:p>
        </p:txBody>
      </p:sp>
      <p:sp>
        <p:nvSpPr>
          <p:cNvPr name="TextBox 4" id="4"/>
          <p:cNvSpPr txBox="true"/>
          <p:nvPr/>
        </p:nvSpPr>
        <p:spPr>
          <a:xfrm rot="0">
            <a:off x="3190875" y="2144672"/>
            <a:ext cx="11906250" cy="1369695"/>
          </a:xfrm>
          <a:prstGeom prst="rect">
            <a:avLst/>
          </a:prstGeom>
        </p:spPr>
        <p:txBody>
          <a:bodyPr anchor="t" rtlCol="false" tIns="0" lIns="0" bIns="0" rIns="0">
            <a:spAutoFit/>
          </a:bodyPr>
          <a:lstStyle/>
          <a:p>
            <a:pPr algn="ctr">
              <a:lnSpc>
                <a:spcPts val="10080"/>
              </a:lnSpc>
              <a:spcBef>
                <a:spcPct val="0"/>
              </a:spcBef>
            </a:pPr>
            <a:r>
              <a:rPr lang="en-US" sz="7200">
                <a:solidFill>
                  <a:srgbClr val="000000"/>
                </a:solidFill>
                <a:latin typeface="Alegreya Sans Regular Bold"/>
              </a:rPr>
              <a:t>Operating Systems</a:t>
            </a:r>
          </a:p>
        </p:txBody>
      </p:sp>
      <p:sp>
        <p:nvSpPr>
          <p:cNvPr name="TextBox 5" id="5"/>
          <p:cNvSpPr txBox="true"/>
          <p:nvPr/>
        </p:nvSpPr>
        <p:spPr>
          <a:xfrm rot="0">
            <a:off x="3032075" y="6665965"/>
            <a:ext cx="12223849" cy="599438"/>
          </a:xfrm>
          <a:prstGeom prst="rect">
            <a:avLst/>
          </a:prstGeom>
        </p:spPr>
        <p:txBody>
          <a:bodyPr anchor="t" rtlCol="false" tIns="0" lIns="0" bIns="0" rIns="0">
            <a:spAutoFit/>
          </a:bodyPr>
          <a:lstStyle/>
          <a:p>
            <a:pPr algn="ctr">
              <a:lnSpc>
                <a:spcPts val="4760"/>
              </a:lnSpc>
              <a:spcBef>
                <a:spcPct val="0"/>
              </a:spcBef>
            </a:pPr>
            <a:r>
              <a:rPr lang="en-US" sz="3400">
                <a:solidFill>
                  <a:srgbClr val="000000"/>
                </a:solidFill>
                <a:latin typeface="Acherus Grotesque Light Bold"/>
              </a:rPr>
              <a:t>A computer cannot function without an operating system.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9807985" y="2347643"/>
            <a:ext cx="7451315" cy="5591715"/>
          </a:xfrm>
          <a:prstGeom prst="rect">
            <a:avLst/>
          </a:prstGeom>
        </p:spPr>
      </p:pic>
      <p:sp>
        <p:nvSpPr>
          <p:cNvPr name="TextBox 4" id="4"/>
          <p:cNvSpPr txBox="true"/>
          <p:nvPr/>
        </p:nvSpPr>
        <p:spPr>
          <a:xfrm rot="0">
            <a:off x="1663027" y="2539317"/>
            <a:ext cx="7480973" cy="54000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 Each program that ran on these early computers had to have all the necessary code to operate on the computer, communicate with the linked hardware, and carry out the desired computation. Even the most straightforward programs become extremely complicated under this circumstance.</a:t>
            </a:r>
          </a:p>
        </p:txBody>
      </p:sp>
      <p:sp>
        <p:nvSpPr>
          <p:cNvPr name="TextBox 5" id="5"/>
          <p:cNvSpPr txBox="true"/>
          <p:nvPr/>
        </p:nvSpPr>
        <p:spPr>
          <a:xfrm rot="0">
            <a:off x="12018369" y="8083893"/>
            <a:ext cx="5063834" cy="32575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Acherus Grotesque Light"/>
              </a:rPr>
              <a:t>Vacuum tube Computer</a:t>
            </a:r>
          </a:p>
        </p:txBody>
      </p:sp>
      <p:sp>
        <p:nvSpPr>
          <p:cNvPr name="TextBox 6" id="6"/>
          <p:cNvSpPr txBox="true"/>
          <p:nvPr/>
        </p:nvSpPr>
        <p:spPr>
          <a:xfrm rot="0">
            <a:off x="1983879" y="1260876"/>
            <a:ext cx="14320242" cy="675003"/>
          </a:xfrm>
          <a:prstGeom prst="rect">
            <a:avLst/>
          </a:prstGeom>
        </p:spPr>
        <p:txBody>
          <a:bodyPr anchor="t" rtlCol="false" tIns="0" lIns="0" bIns="0" rIns="0">
            <a:spAutoFit/>
          </a:bodyPr>
          <a:lstStyle/>
          <a:p>
            <a:pPr algn="ctr">
              <a:lnSpc>
                <a:spcPts val="5320"/>
              </a:lnSpc>
              <a:spcBef>
                <a:spcPct val="0"/>
              </a:spcBef>
            </a:pPr>
            <a:r>
              <a:rPr lang="en-US" sz="3800">
                <a:solidFill>
                  <a:srgbClr val="000000"/>
                </a:solidFill>
                <a:latin typeface="Acherus Grotesque Light Bold"/>
              </a:rPr>
              <a:t>Operating systems were not present on the early computers.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799336" y="6330937"/>
            <a:ext cx="2670226" cy="2670226"/>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352063" y="1940041"/>
            <a:ext cx="1583874" cy="1318935"/>
          </a:xfrm>
          <a:prstGeom prst="rect">
            <a:avLst/>
          </a:prstGeom>
        </p:spPr>
      </p:pic>
      <p:sp>
        <p:nvSpPr>
          <p:cNvPr name="TextBox 5" id="5"/>
          <p:cNvSpPr txBox="true"/>
          <p:nvPr/>
        </p:nvSpPr>
        <p:spPr>
          <a:xfrm rot="0">
            <a:off x="2728987" y="3600767"/>
            <a:ext cx="12830026" cy="299974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Acherus Grotesque Light"/>
              </a:rPr>
              <a:t>In response to this problem, the owners of the central computers began to develop system software that facilitated the writing and execution of the programs included in the computer and</a:t>
            </a:r>
            <a:r>
              <a:rPr lang="en-US" sz="3399">
                <a:solidFill>
                  <a:srgbClr val="000000"/>
                </a:solidFill>
                <a:latin typeface="Acherus Grotesque Light Bold"/>
              </a:rPr>
              <a:t> </a:t>
            </a:r>
            <a:r>
              <a:rPr lang="en-US" sz="3399">
                <a:solidFill>
                  <a:srgbClr val="000000"/>
                </a:solidFill>
                <a:latin typeface="Acherus Grotesque Light"/>
              </a:rPr>
              <a:t>thus </a:t>
            </a:r>
            <a:r>
              <a:rPr lang="en-US" sz="3399">
                <a:solidFill>
                  <a:srgbClr val="000000"/>
                </a:solidFill>
                <a:latin typeface="Acherus Grotesque Light Bold"/>
              </a:rPr>
              <a:t>the first operating systems were born.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176172" y="1028700"/>
            <a:ext cx="3935657" cy="3377509"/>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9144000" y="2717455"/>
            <a:ext cx="1557776" cy="1254717"/>
          </a:xfrm>
          <a:prstGeom prst="rect">
            <a:avLst/>
          </a:prstGeom>
        </p:spPr>
      </p:pic>
      <p:sp>
        <p:nvSpPr>
          <p:cNvPr name="TextBox 5" id="5"/>
          <p:cNvSpPr txBox="true"/>
          <p:nvPr/>
        </p:nvSpPr>
        <p:spPr>
          <a:xfrm rot="0">
            <a:off x="1028700" y="5057775"/>
            <a:ext cx="16230600" cy="17995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Acherus Grotesque Light"/>
              </a:rPr>
              <a:t>The earliest computers were mainframes that lacked any form of the operating system. Each user uses</a:t>
            </a:r>
            <a:r>
              <a:rPr lang="en-US" sz="3399">
                <a:solidFill>
                  <a:srgbClr val="000000"/>
                </a:solidFill>
                <a:latin typeface="Acherus Grotesque Light Bold"/>
              </a:rPr>
              <a:t> punched paper cards and magnetic or paper tape.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996560" y="1802168"/>
            <a:ext cx="11497442" cy="5245981"/>
          </a:xfrm>
          <a:prstGeom prst="rect">
            <a:avLst/>
          </a:prstGeom>
        </p:spPr>
      </p:pic>
      <p:sp>
        <p:nvSpPr>
          <p:cNvPr name="TextBox 4" id="4"/>
          <p:cNvSpPr txBox="true"/>
          <p:nvPr/>
        </p:nvSpPr>
        <p:spPr>
          <a:xfrm rot="0">
            <a:off x="3395279" y="7499596"/>
            <a:ext cx="6700004" cy="1083309"/>
          </a:xfrm>
          <a:prstGeom prst="rect">
            <a:avLst/>
          </a:prstGeom>
        </p:spPr>
        <p:txBody>
          <a:bodyPr anchor="t" rtlCol="false" tIns="0" lIns="0" bIns="0" rIns="0">
            <a:spAutoFit/>
          </a:bodyPr>
          <a:lstStyle/>
          <a:p>
            <a:pPr algn="ctr">
              <a:lnSpc>
                <a:spcPts val="8540"/>
              </a:lnSpc>
              <a:spcBef>
                <a:spcPct val="0"/>
              </a:spcBef>
            </a:pPr>
            <a:r>
              <a:rPr lang="en-US" sz="6100">
                <a:solidFill>
                  <a:srgbClr val="000000"/>
                </a:solidFill>
                <a:latin typeface="Acherus Grotesque Light Bold"/>
              </a:rPr>
              <a:t>Punch Paper Card</a:t>
            </a:r>
          </a:p>
        </p:txBody>
      </p:sp>
      <p:sp>
        <p:nvSpPr>
          <p:cNvPr name="TextBox 5" id="5"/>
          <p:cNvSpPr txBox="true"/>
          <p:nvPr/>
        </p:nvSpPr>
        <p:spPr>
          <a:xfrm rot="0">
            <a:off x="13043232" y="942975"/>
            <a:ext cx="4216068" cy="694372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cherus Grotesque Light"/>
              </a:rPr>
              <a:t>Many people were at first dubious that hole-filled cards were better than ledger books. Nonetheless, punched cards dominated data processing from the 1930s to 1960s. Clerks punched data onto cards using keypunch machines without needing computers.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TextBox 3" id="3"/>
          <p:cNvSpPr txBox="true"/>
          <p:nvPr/>
        </p:nvSpPr>
        <p:spPr>
          <a:xfrm rot="0">
            <a:off x="3190875" y="3044190"/>
            <a:ext cx="11906250" cy="3922395"/>
          </a:xfrm>
          <a:prstGeom prst="rect">
            <a:avLst/>
          </a:prstGeom>
        </p:spPr>
        <p:txBody>
          <a:bodyPr anchor="t" rtlCol="false" tIns="0" lIns="0" bIns="0" rIns="0">
            <a:spAutoFit/>
          </a:bodyPr>
          <a:lstStyle/>
          <a:p>
            <a:pPr algn="ctr">
              <a:lnSpc>
                <a:spcPts val="10080"/>
              </a:lnSpc>
            </a:pPr>
            <a:r>
              <a:rPr lang="en-US" sz="7200">
                <a:solidFill>
                  <a:srgbClr val="000000"/>
                </a:solidFill>
                <a:latin typeface="Alegreya Sans SC Black"/>
              </a:rPr>
              <a:t>THE  INFANCY  OF</a:t>
            </a:r>
          </a:p>
          <a:p>
            <a:pPr algn="ctr">
              <a:lnSpc>
                <a:spcPts val="10080"/>
              </a:lnSpc>
            </a:pPr>
            <a:r>
              <a:rPr lang="en-US" sz="7200">
                <a:solidFill>
                  <a:srgbClr val="000000"/>
                </a:solidFill>
                <a:latin typeface="Alegreya Sans SC Black"/>
              </a:rPr>
              <a:t>OPERATING SYSTEMS</a:t>
            </a:r>
          </a:p>
          <a:p>
            <a:pPr algn="ctr">
              <a:lnSpc>
                <a:spcPts val="10080"/>
              </a:lnSpc>
              <a:spcBef>
                <a:spcPct val="0"/>
              </a:spcBef>
            </a:pPr>
            <a:r>
              <a:rPr lang="en-US" sz="7200">
                <a:solidFill>
                  <a:srgbClr val="000000"/>
                </a:solidFill>
                <a:latin typeface="Alegreya Sans SC Black"/>
              </a:rPr>
              <a:t>(1950s)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AutoShape 3" id="3"/>
          <p:cNvSpPr/>
          <p:nvPr/>
        </p:nvSpPr>
        <p:spPr>
          <a:xfrm rot="-5400000">
            <a:off x="4378796" y="4727104"/>
            <a:ext cx="9492307" cy="0"/>
          </a:xfrm>
          <a:prstGeom prst="line">
            <a:avLst/>
          </a:prstGeom>
          <a:ln cap="flat" w="38100">
            <a:solidFill>
              <a:srgbClr val="000000"/>
            </a:solidFill>
            <a:prstDash val="sysDot"/>
            <a:headEnd type="none" len="sm" w="sm"/>
            <a:tailEnd type="none" len="sm" w="sm"/>
          </a:ln>
        </p:spPr>
      </p:sp>
      <p:grpSp>
        <p:nvGrpSpPr>
          <p:cNvPr name="Group 4" id="4"/>
          <p:cNvGrpSpPr/>
          <p:nvPr/>
        </p:nvGrpSpPr>
        <p:grpSpPr>
          <a:xfrm rot="0">
            <a:off x="8891892" y="814692"/>
            <a:ext cx="428017" cy="428017"/>
            <a:chOff x="0" y="0"/>
            <a:chExt cx="812800" cy="812800"/>
          </a:xfrm>
        </p:grpSpPr>
        <p:sp>
          <p:nvSpPr>
            <p:cNvPr name="Freeform 5" id="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8891892" y="3171613"/>
            <a:ext cx="428017" cy="428017"/>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8891892" y="5528534"/>
            <a:ext cx="428017" cy="428017"/>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0">
            <a:off x="8891892" y="7890126"/>
            <a:ext cx="428017" cy="428017"/>
            <a:chOff x="0" y="0"/>
            <a:chExt cx="812800" cy="812800"/>
          </a:xfrm>
        </p:grpSpPr>
        <p:sp>
          <p:nvSpPr>
            <p:cNvPr name="Freeform 14" id="1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pic>
        <p:nvPicPr>
          <p:cNvPr name="Picture 16" id="1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397778" y="2224905"/>
            <a:ext cx="5042497" cy="5042497"/>
          </a:xfrm>
          <a:prstGeom prst="rect">
            <a:avLst/>
          </a:prstGeom>
        </p:spPr>
      </p:pic>
      <p:sp>
        <p:nvSpPr>
          <p:cNvPr name="TextBox 17" id="17"/>
          <p:cNvSpPr txBox="true"/>
          <p:nvPr/>
        </p:nvSpPr>
        <p:spPr>
          <a:xfrm rot="0">
            <a:off x="1028700" y="2425290"/>
            <a:ext cx="5256082" cy="3103244"/>
          </a:xfrm>
          <a:prstGeom prst="rect">
            <a:avLst/>
          </a:prstGeom>
        </p:spPr>
        <p:txBody>
          <a:bodyPr anchor="t" rtlCol="false" tIns="0" lIns="0" bIns="0" rIns="0">
            <a:spAutoFit/>
          </a:bodyPr>
          <a:lstStyle/>
          <a:p>
            <a:pPr algn="ctr">
              <a:lnSpc>
                <a:spcPts val="7980"/>
              </a:lnSpc>
            </a:pPr>
            <a:r>
              <a:rPr lang="en-US" sz="5700">
                <a:solidFill>
                  <a:srgbClr val="000000"/>
                </a:solidFill>
                <a:latin typeface="Alegreya Sans Regular Bold"/>
              </a:rPr>
              <a:t>Evolution of </a:t>
            </a:r>
          </a:p>
          <a:p>
            <a:pPr algn="ctr">
              <a:lnSpc>
                <a:spcPts val="7980"/>
              </a:lnSpc>
            </a:pPr>
            <a:r>
              <a:rPr lang="en-US" sz="5700">
                <a:solidFill>
                  <a:srgbClr val="000000"/>
                </a:solidFill>
                <a:latin typeface="Alegreya Sans Regular Bold"/>
              </a:rPr>
              <a:t>Operating System</a:t>
            </a:r>
          </a:p>
          <a:p>
            <a:pPr algn="ctr">
              <a:lnSpc>
                <a:spcPts val="7980"/>
              </a:lnSpc>
              <a:spcBef>
                <a:spcPct val="0"/>
              </a:spcBef>
            </a:pPr>
            <a:r>
              <a:rPr lang="en-US" sz="5700">
                <a:solidFill>
                  <a:srgbClr val="000000"/>
                </a:solidFill>
                <a:latin typeface="Alegreya Sans Regular Bold"/>
              </a:rPr>
              <a:t>(1950s-1970s)</a:t>
            </a:r>
          </a:p>
        </p:txBody>
      </p:sp>
      <p:sp>
        <p:nvSpPr>
          <p:cNvPr name="TextBox 18" id="18"/>
          <p:cNvSpPr txBox="true"/>
          <p:nvPr/>
        </p:nvSpPr>
        <p:spPr>
          <a:xfrm rot="0">
            <a:off x="7602687" y="728967"/>
            <a:ext cx="1051079"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1956</a:t>
            </a:r>
          </a:p>
        </p:txBody>
      </p:sp>
      <p:sp>
        <p:nvSpPr>
          <p:cNvPr name="TextBox 19" id="19"/>
          <p:cNvSpPr txBox="true"/>
          <p:nvPr/>
        </p:nvSpPr>
        <p:spPr>
          <a:xfrm rot="0">
            <a:off x="9555419" y="728967"/>
            <a:ext cx="1596525"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GMOS</a:t>
            </a:r>
          </a:p>
        </p:txBody>
      </p:sp>
      <p:sp>
        <p:nvSpPr>
          <p:cNvPr name="TextBox 20" id="20"/>
          <p:cNvSpPr txBox="true"/>
          <p:nvPr/>
        </p:nvSpPr>
        <p:spPr>
          <a:xfrm rot="0">
            <a:off x="7602687" y="3085888"/>
            <a:ext cx="1051079"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1969</a:t>
            </a:r>
          </a:p>
        </p:txBody>
      </p:sp>
      <p:sp>
        <p:nvSpPr>
          <p:cNvPr name="TextBox 21" id="21"/>
          <p:cNvSpPr txBox="true"/>
          <p:nvPr/>
        </p:nvSpPr>
        <p:spPr>
          <a:xfrm rot="0">
            <a:off x="9555419" y="3085888"/>
            <a:ext cx="1234829"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Unix</a:t>
            </a:r>
          </a:p>
        </p:txBody>
      </p:sp>
      <p:sp>
        <p:nvSpPr>
          <p:cNvPr name="TextBox 22" id="22"/>
          <p:cNvSpPr txBox="true"/>
          <p:nvPr/>
        </p:nvSpPr>
        <p:spPr>
          <a:xfrm rot="0">
            <a:off x="7602687" y="5447453"/>
            <a:ext cx="1051079"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1973</a:t>
            </a:r>
          </a:p>
        </p:txBody>
      </p:sp>
      <p:sp>
        <p:nvSpPr>
          <p:cNvPr name="TextBox 23" id="23"/>
          <p:cNvSpPr txBox="true"/>
          <p:nvPr/>
        </p:nvSpPr>
        <p:spPr>
          <a:xfrm rot="0">
            <a:off x="9555419" y="5442809"/>
            <a:ext cx="2423259"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Xerox Alto</a:t>
            </a:r>
          </a:p>
        </p:txBody>
      </p:sp>
      <p:sp>
        <p:nvSpPr>
          <p:cNvPr name="TextBox 24" id="24"/>
          <p:cNvSpPr txBox="true"/>
          <p:nvPr/>
        </p:nvSpPr>
        <p:spPr>
          <a:xfrm rot="0">
            <a:off x="7602687" y="7804401"/>
            <a:ext cx="1051079"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1978</a:t>
            </a:r>
          </a:p>
        </p:txBody>
      </p:sp>
      <p:sp>
        <p:nvSpPr>
          <p:cNvPr name="TextBox 25" id="25"/>
          <p:cNvSpPr txBox="true"/>
          <p:nvPr/>
        </p:nvSpPr>
        <p:spPr>
          <a:xfrm rot="0">
            <a:off x="9555419" y="7761552"/>
            <a:ext cx="2561048" cy="599440"/>
          </a:xfrm>
          <a:prstGeom prst="rect">
            <a:avLst/>
          </a:prstGeom>
        </p:spPr>
        <p:txBody>
          <a:bodyPr anchor="t" rtlCol="false" tIns="0" lIns="0" bIns="0" rIns="0">
            <a:spAutoFit/>
          </a:bodyPr>
          <a:lstStyle/>
          <a:p>
            <a:pPr algn="just">
              <a:lnSpc>
                <a:spcPts val="4759"/>
              </a:lnSpc>
              <a:spcBef>
                <a:spcPct val="0"/>
              </a:spcBef>
            </a:pPr>
            <a:r>
              <a:rPr lang="en-US" sz="3399">
                <a:solidFill>
                  <a:srgbClr val="000000"/>
                </a:solidFill>
                <a:latin typeface="Acherus Grotesque Light"/>
              </a:rPr>
              <a:t>Apple DOS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DAFLC9fIaSA</dc:identifier>
  <dcterms:modified xsi:type="dcterms:W3CDTF">2011-08-01T06:04:30Z</dcterms:modified>
  <cp:revision>1</cp:revision>
  <dc:title>History of Operating Systems</dc:title>
</cp:coreProperties>
</file>